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69" r:id="rId4"/>
    <p:sldId id="266" r:id="rId5"/>
    <p:sldId id="270" r:id="rId6"/>
    <p:sldId id="271" r:id="rId7"/>
    <p:sldId id="273" r:id="rId8"/>
    <p:sldId id="276" r:id="rId9"/>
    <p:sldId id="274" r:id="rId10"/>
    <p:sldId id="275" r:id="rId11"/>
    <p:sldId id="277" r:id="rId12"/>
    <p:sldId id="278" r:id="rId13"/>
    <p:sldId id="279" r:id="rId14"/>
    <p:sldId id="280" r:id="rId15"/>
    <p:sldId id="267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9"/>
    <p:restoredTop sz="94626"/>
  </p:normalViewPr>
  <p:slideViewPr>
    <p:cSldViewPr snapToGrid="0" snapToObjects="1">
      <p:cViewPr varScale="1">
        <p:scale>
          <a:sx n="109" d="100"/>
          <a:sy n="109" d="100"/>
        </p:scale>
        <p:origin x="10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B045F-1D95-1648-A31A-AD16B37F0ECA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3A07-120B-0242-B594-FF5C66F34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05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F5C6A-1DE8-C347-991D-5A78FF86A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05623B-8BC8-1B4B-B3D6-C1BDE14A3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75386-46FD-1244-A9CC-B1C4DF17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EE77F0-F011-984D-AAD9-D5826406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8590B-119E-F74D-B230-702DB5C0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09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B99A2-A44F-2442-B29C-E25932AF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93E46-BBC4-EB45-AA20-A2A31A132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B140DF-DE9C-A244-9462-E6B11104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57ECA-66AA-BE42-849F-6D224C5C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0C7F1A-5452-D446-AA65-A14B32DD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718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C9D869-93F8-D240-AEBF-E415522FD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65773E-F3AB-F346-AAC1-717D41296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D3D278-2A12-2E4B-B8F1-379899D5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4E0354-DCED-9B48-839A-DA959C7B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00684-EBC7-B14B-A536-225AD08D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693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BA837-4F05-DB49-AE21-2800A76B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D0591-8928-284A-97CE-97CDC26D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258F3-232C-154B-8532-951AC988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3F6DEF-2084-1C4F-A76E-48436727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9020FA-0C9E-FA42-A6DB-693ACBBE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085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A4D14-277C-2E4A-802A-D12009D8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D5BAF8-CB7B-9B42-84A5-72DD0BDF3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D68BE-567D-5C4D-BA22-32962C82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B7A56D-78A2-4742-B248-29420967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196682-8D04-FD43-AF9A-69170F91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29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618BB-3E61-5C4D-AFB5-E06A2464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5A8272-2636-1144-8C41-215E95218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1183B4-A480-2343-A90B-844E4114B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0C2137-9DFC-1D4C-B313-BA713F3E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2FA92B-A5D9-2444-9752-25EF882C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74B493-F3B3-4740-8F2B-5C4D24AD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496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E8F45-D0A5-6C41-98FC-C1986F45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E56523-9A2F-D848-B7A3-B9E842AA1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B29967-2DCA-0D44-B457-968B89BBD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579ED2-B657-4A49-99DA-9DF8D2E25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CBD52B-825E-2749-97F6-185783512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E9039F-976A-9E4F-A683-1677A1F4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FE0A66-6E13-084C-8DF1-B81064D5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E03162-7884-C349-9AD3-BC8BDD52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261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AC201-9D93-194A-BAA3-9D0BB124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93C407-C614-1844-8822-CDCCD4AC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96BD7D-8775-8F46-9339-FE1AB94B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647734-D191-BC45-AEF3-2B5B512A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04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D16651-3F03-7D44-B20D-7487250E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A20FE6-192B-2A45-B6FE-3BD5DF23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026878-C072-1249-92A0-193B8003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1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6EC51-20A7-004E-A41F-C153AFF6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DD5FFB-1314-0547-B2AD-7BE3CB0E7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8807DF-B90D-F34C-BEFC-34D208B0F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221A4D-F8D7-984F-8ADA-BAA0BE32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FE55CA-1D42-C442-8F37-0B69118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3D3B00-5D14-8F4A-9B99-9D11F64A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37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3EADF-724F-8A45-8DF8-33C906B9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B383E2-673B-FE48-B3AC-FC7BC5351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FAE411-4490-8F42-9C2A-5854779AF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0EB3E1-7FC5-FA49-8148-C61D573D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8F8AEA-085A-0F42-A67D-054BD3ED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F809B5-CD01-8C4C-A2AF-57D4BA85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595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675F9C-D646-9D43-ACF1-75A8FC4D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5F94AB-7B2C-2E48-A171-D6E7D5DA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36C413-9848-2344-A991-5E57B7633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C979-0F2C-9C40-9D2F-F3C12FCD36A6}" type="datetimeFigureOut">
              <a:rPr lang="es-CO" smtClean="0"/>
              <a:t>27/02/2023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46A14-0411-394E-9EB5-E40B3DD66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8BF31-5786-6149-8DCF-0E888E4A1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7F31-A8DE-8F41-9AA3-DFF74B721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766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03F2CB-7A32-E492-CD28-87240FD03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602546" y="420414"/>
            <a:ext cx="837597" cy="1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1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1D80EDA-A103-10A2-B687-01307478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079A5B-FCFA-C95F-EA40-6B99FAEA3EC8}"/>
              </a:ext>
            </a:extLst>
          </p:cNvPr>
          <p:cNvSpPr txBox="1"/>
          <p:nvPr/>
        </p:nvSpPr>
        <p:spPr>
          <a:xfrm rot="21266725">
            <a:off x="8133229" y="178858"/>
            <a:ext cx="372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>
                <a:solidFill>
                  <a:srgbClr val="FFFF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compromisos</a:t>
            </a:r>
          </a:p>
        </p:txBody>
      </p:sp>
      <p:graphicFrame>
        <p:nvGraphicFramePr>
          <p:cNvPr id="3" name="Google Shape;155;p9">
            <a:extLst>
              <a:ext uri="{FF2B5EF4-FFF2-40B4-BE49-F238E27FC236}">
                <a16:creationId xmlns:a16="http://schemas.microsoft.com/office/drawing/2014/main" id="{36126D5A-4D96-CB87-98CF-9E68E9F10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663909"/>
              </p:ext>
            </p:extLst>
          </p:nvPr>
        </p:nvGraphicFramePr>
        <p:xfrm>
          <a:off x="1973100" y="2030868"/>
          <a:ext cx="9108500" cy="36648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1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/>
                        <a:t>ASPECTO</a:t>
                      </a:r>
                      <a:endParaRPr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 dirty="0"/>
                        <a:t>RESULTADO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Publicación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Formación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Presentación en evento científico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Otro (</a:t>
                      </a:r>
                      <a:r>
                        <a:rPr lang="es-CO" sz="1800" b="1" dirty="0" err="1"/>
                        <a:t>ej</a:t>
                      </a:r>
                      <a:r>
                        <a:rPr lang="es-CO" sz="1800" b="1" dirty="0"/>
                        <a:t>: impacto interno) 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67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1D80EDA-A103-10A2-B687-01307478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079A5B-FCFA-C95F-EA40-6B99FAEA3EC8}"/>
              </a:ext>
            </a:extLst>
          </p:cNvPr>
          <p:cNvSpPr txBox="1"/>
          <p:nvPr/>
        </p:nvSpPr>
        <p:spPr>
          <a:xfrm rot="21266725">
            <a:off x="8334807" y="300751"/>
            <a:ext cx="372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>
                <a:solidFill>
                  <a:srgbClr val="FFFF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esperado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D64532-B999-34CB-C88F-A4742A2324B8}"/>
              </a:ext>
            </a:extLst>
          </p:cNvPr>
          <p:cNvSpPr txBox="1"/>
          <p:nvPr/>
        </p:nvSpPr>
        <p:spPr>
          <a:xfrm rot="21248204">
            <a:off x="8758961" y="190816"/>
            <a:ext cx="137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i="1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Impacto</a:t>
            </a:r>
            <a:endParaRPr lang="es-CO" sz="2800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Google Shape;161;p10">
            <a:extLst>
              <a:ext uri="{FF2B5EF4-FFF2-40B4-BE49-F238E27FC236}">
                <a16:creationId xmlns:a16="http://schemas.microsoft.com/office/drawing/2014/main" id="{4176412E-7797-3A56-AC63-FBD5B77C2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90451"/>
              </p:ext>
            </p:extLst>
          </p:nvPr>
        </p:nvGraphicFramePr>
        <p:xfrm>
          <a:off x="952500" y="1330283"/>
          <a:ext cx="10287000" cy="46289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7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Científico y Tecnológico</a:t>
                      </a:r>
                      <a:endParaRPr sz="17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Apropiación social</a:t>
                      </a:r>
                      <a:endParaRPr sz="17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7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Políticas públicas (PND, ODS) </a:t>
                      </a:r>
                      <a:endParaRPr sz="17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Ambiental</a:t>
                      </a:r>
                      <a:endParaRPr sz="17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16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72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1D80EDA-A103-10A2-B687-01307478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079A5B-FCFA-C95F-EA40-6B99FAEA3EC8}"/>
              </a:ext>
            </a:extLst>
          </p:cNvPr>
          <p:cNvSpPr txBox="1"/>
          <p:nvPr/>
        </p:nvSpPr>
        <p:spPr>
          <a:xfrm rot="21266725">
            <a:off x="8334807" y="300751"/>
            <a:ext cx="372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>
                <a:solidFill>
                  <a:srgbClr val="FFFF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éticos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D64532-B999-34CB-C88F-A4742A2324B8}"/>
              </a:ext>
            </a:extLst>
          </p:cNvPr>
          <p:cNvSpPr txBox="1"/>
          <p:nvPr/>
        </p:nvSpPr>
        <p:spPr>
          <a:xfrm rot="21248204">
            <a:off x="8708467" y="190816"/>
            <a:ext cx="1477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i="1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Aspectos</a:t>
            </a:r>
            <a:endParaRPr lang="es-CO" sz="2800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Google Shape;161;p10">
            <a:extLst>
              <a:ext uri="{FF2B5EF4-FFF2-40B4-BE49-F238E27FC236}">
                <a16:creationId xmlns:a16="http://schemas.microsoft.com/office/drawing/2014/main" id="{4176412E-7797-3A56-AC63-FBD5B77C2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945692"/>
              </p:ext>
            </p:extLst>
          </p:nvPr>
        </p:nvGraphicFramePr>
        <p:xfrm>
          <a:off x="952500" y="1523458"/>
          <a:ext cx="10287000" cy="4409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5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Normativa 1</a:t>
                      </a:r>
                      <a:endParaRPr sz="17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Normativa 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Normativa 3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7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Normativa 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16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32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1D80EDA-A103-10A2-B687-01307478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079A5B-FCFA-C95F-EA40-6B99FAEA3EC8}"/>
              </a:ext>
            </a:extLst>
          </p:cNvPr>
          <p:cNvSpPr txBox="1"/>
          <p:nvPr/>
        </p:nvSpPr>
        <p:spPr>
          <a:xfrm rot="21266725">
            <a:off x="8334807" y="300751"/>
            <a:ext cx="372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>
                <a:solidFill>
                  <a:srgbClr val="FFFF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general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D64532-B999-34CB-C88F-A4742A2324B8}"/>
              </a:ext>
            </a:extLst>
          </p:cNvPr>
          <p:cNvSpPr txBox="1"/>
          <p:nvPr/>
        </p:nvSpPr>
        <p:spPr>
          <a:xfrm rot="21248204">
            <a:off x="8442596" y="190816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i="1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Cronograma</a:t>
            </a:r>
            <a:endParaRPr lang="es-CO" sz="2800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Google Shape;174;p13">
            <a:extLst>
              <a:ext uri="{FF2B5EF4-FFF2-40B4-BE49-F238E27FC236}">
                <a16:creationId xmlns:a16="http://schemas.microsoft.com/office/drawing/2014/main" id="{D9366163-18F7-AED1-0C6F-BF3A7C8BB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43617"/>
              </p:ext>
            </p:extLst>
          </p:nvPr>
        </p:nvGraphicFramePr>
        <p:xfrm>
          <a:off x="713266" y="1827288"/>
          <a:ext cx="10502650" cy="40656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4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49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59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5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86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12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9265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Actividad</a:t>
                      </a:r>
                      <a:endParaRPr sz="1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Responsable</a:t>
                      </a:r>
                      <a:endParaRPr sz="1800" b="1" dirty="0"/>
                    </a:p>
                  </a:txBody>
                  <a:tcPr marL="68575" marR="68575" marT="0" marB="0" anchor="ctr"/>
                </a:tc>
                <a:tc gridSpan="1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Año </a:t>
                      </a:r>
                      <a:r>
                        <a:rPr lang="es-CO" sz="1800" b="1" dirty="0" err="1"/>
                        <a:t>xx</a:t>
                      </a:r>
                      <a:endParaRPr sz="1800"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ym typeface="Times New Roman"/>
                        </a:rPr>
                        <a:t>Mes 1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CO" sz="1800" b="1" dirty="0">
                          <a:sym typeface="Times New Roman"/>
                        </a:rPr>
                        <a:t>Mes 2</a:t>
                      </a:r>
                      <a:endParaRPr sz="1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CO" sz="1800" b="1">
                          <a:sym typeface="Times New Roman"/>
                        </a:rPr>
                        <a:t>Mes 3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>
                          <a:sym typeface="Times New Roman"/>
                        </a:rPr>
                        <a:t>Mes 4</a:t>
                      </a:r>
                      <a:endParaRPr sz="1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/>
                        <a:t>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2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3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4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1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2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3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4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1</a:t>
                      </a:r>
                      <a:endParaRPr sz="1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2</a:t>
                      </a:r>
                      <a:endParaRPr sz="1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/>
                        <a:t>3</a:t>
                      </a:r>
                      <a:endParaRPr sz="1800" b="1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4</a:t>
                      </a:r>
                      <a:endParaRPr sz="1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1</a:t>
                      </a:r>
                      <a:endParaRPr sz="1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2</a:t>
                      </a:r>
                      <a:endParaRPr sz="1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3</a:t>
                      </a:r>
                      <a:endParaRPr sz="1800" b="1" dirty="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dirty="0"/>
                        <a:t>4</a:t>
                      </a:r>
                      <a:endParaRPr sz="18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28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556E06F-8889-035A-BDA7-628380491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4D9A6E-A2DA-9449-8C1B-CC3763255E72}"/>
              </a:ext>
            </a:extLst>
          </p:cNvPr>
          <p:cNvSpPr txBox="1"/>
          <p:nvPr/>
        </p:nvSpPr>
        <p:spPr>
          <a:xfrm rot="21266725">
            <a:off x="8038404" y="539947"/>
            <a:ext cx="399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i="1" dirty="0">
                <a:solidFill>
                  <a:srgbClr val="0070C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bibliográficas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E5D50A-E466-D64C-8275-D72B52045445}"/>
              </a:ext>
            </a:extLst>
          </p:cNvPr>
          <p:cNvSpPr txBox="1"/>
          <p:nvPr/>
        </p:nvSpPr>
        <p:spPr>
          <a:xfrm rot="21248204">
            <a:off x="8603222" y="346971"/>
            <a:ext cx="2095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i="1" dirty="0">
                <a:solidFill>
                  <a:schemeClr val="accent4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Referencias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10C3DF-E6BB-8340-BD46-559F5B7B3C45}"/>
              </a:ext>
            </a:extLst>
          </p:cNvPr>
          <p:cNvSpPr txBox="1"/>
          <p:nvPr/>
        </p:nvSpPr>
        <p:spPr>
          <a:xfrm>
            <a:off x="4416309" y="3536782"/>
            <a:ext cx="402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Espacio para imagen  diapositivas o texto</a:t>
            </a:r>
          </a:p>
        </p:txBody>
      </p:sp>
    </p:spTree>
    <p:extLst>
      <p:ext uri="{BB962C8B-B14F-4D97-AF65-F5344CB8AC3E}">
        <p14:creationId xmlns:p14="http://schemas.microsoft.com/office/powerpoint/2010/main" val="266667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9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E38193-6DDE-784D-A54E-498D4D7F2038}"/>
              </a:ext>
            </a:extLst>
          </p:cNvPr>
          <p:cNvSpPr txBox="1"/>
          <p:nvPr/>
        </p:nvSpPr>
        <p:spPr>
          <a:xfrm>
            <a:off x="6148439" y="2951946"/>
            <a:ext cx="4674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u="none" strike="noStrike" cap="none" dirty="0">
                <a:solidFill>
                  <a:schemeClr val="accent1"/>
                </a:solidFill>
                <a:latin typeface="Lexend"/>
                <a:ea typeface="Lexend"/>
                <a:cs typeface="Lexend"/>
                <a:sym typeface="Lexend"/>
              </a:rPr>
              <a:t>Título del Proyecto</a:t>
            </a:r>
            <a:endParaRPr lang="es-CO" sz="3200" i="0" u="none" strike="noStrike" cap="none" dirty="0">
              <a:solidFill>
                <a:schemeClr val="accent1"/>
              </a:solidFill>
              <a:latin typeface="Lexend"/>
              <a:ea typeface="Lexend"/>
              <a:cs typeface="Lexend"/>
              <a:sym typeface="Lexend"/>
            </a:endParaRPr>
          </a:p>
          <a:p>
            <a:endParaRPr lang="es-CO" sz="2800" b="1" i="1" dirty="0">
              <a:solidFill>
                <a:srgbClr val="0070C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75B978-F79F-3646-8B2A-AB8C6583C668}"/>
              </a:ext>
            </a:extLst>
          </p:cNvPr>
          <p:cNvSpPr txBox="1"/>
          <p:nvPr/>
        </p:nvSpPr>
        <p:spPr>
          <a:xfrm>
            <a:off x="6148439" y="3401475"/>
            <a:ext cx="1886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Equipo de trabajo</a:t>
            </a:r>
            <a:endParaRPr lang="es-CO" sz="200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s-CO" i="1" dirty="0">
              <a:solidFill>
                <a:srgbClr val="00B0F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5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1D80EDA-A103-10A2-B687-01307478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91A55A8-AAA8-8987-8D31-19C62E01FE11}"/>
              </a:ext>
            </a:extLst>
          </p:cNvPr>
          <p:cNvSpPr txBox="1"/>
          <p:nvPr/>
        </p:nvSpPr>
        <p:spPr>
          <a:xfrm>
            <a:off x="4089738" y="3430646"/>
            <a:ext cx="408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Espacio para imagen  diapositivas o texto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079A5B-FCFA-C95F-EA40-6B99FAEA3EC8}"/>
              </a:ext>
            </a:extLst>
          </p:cNvPr>
          <p:cNvSpPr txBox="1"/>
          <p:nvPr/>
        </p:nvSpPr>
        <p:spPr>
          <a:xfrm rot="21266725">
            <a:off x="8524722" y="305668"/>
            <a:ext cx="333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>
                <a:solidFill>
                  <a:srgbClr val="FFFF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del arte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D64532-B999-34CB-C88F-A4742A2324B8}"/>
              </a:ext>
            </a:extLst>
          </p:cNvPr>
          <p:cNvSpPr txBox="1"/>
          <p:nvPr/>
        </p:nvSpPr>
        <p:spPr>
          <a:xfrm rot="21248204">
            <a:off x="8865458" y="190816"/>
            <a:ext cx="116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i="1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Estado</a:t>
            </a:r>
            <a:endParaRPr lang="es-CO" sz="2800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7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556E06F-8889-035A-BDA7-628380491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4D9A6E-A2DA-9449-8C1B-CC3763255E72}"/>
              </a:ext>
            </a:extLst>
          </p:cNvPr>
          <p:cNvSpPr txBox="1"/>
          <p:nvPr/>
        </p:nvSpPr>
        <p:spPr>
          <a:xfrm rot="21266725">
            <a:off x="8038404" y="539947"/>
            <a:ext cx="399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i="1" dirty="0">
                <a:solidFill>
                  <a:srgbClr val="0070C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de investigación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E5D50A-E466-D64C-8275-D72B52045445}"/>
              </a:ext>
            </a:extLst>
          </p:cNvPr>
          <p:cNvSpPr txBox="1"/>
          <p:nvPr/>
        </p:nvSpPr>
        <p:spPr>
          <a:xfrm rot="21248204">
            <a:off x="8758103" y="346971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i="1" dirty="0">
                <a:solidFill>
                  <a:schemeClr val="accent4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Problema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10C3DF-E6BB-8340-BD46-559F5B7B3C45}"/>
              </a:ext>
            </a:extLst>
          </p:cNvPr>
          <p:cNvSpPr txBox="1"/>
          <p:nvPr/>
        </p:nvSpPr>
        <p:spPr>
          <a:xfrm>
            <a:off x="4416309" y="3536782"/>
            <a:ext cx="402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Espacio para imagen  diapositivas o texto</a:t>
            </a:r>
          </a:p>
        </p:txBody>
      </p:sp>
    </p:spTree>
    <p:extLst>
      <p:ext uri="{BB962C8B-B14F-4D97-AF65-F5344CB8AC3E}">
        <p14:creationId xmlns:p14="http://schemas.microsoft.com/office/powerpoint/2010/main" val="6160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1D80EDA-A103-10A2-B687-01307478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079A5B-FCFA-C95F-EA40-6B99FAEA3EC8}"/>
              </a:ext>
            </a:extLst>
          </p:cNvPr>
          <p:cNvSpPr txBox="1"/>
          <p:nvPr/>
        </p:nvSpPr>
        <p:spPr>
          <a:xfrm rot="21266725">
            <a:off x="8524722" y="305668"/>
            <a:ext cx="333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>
                <a:solidFill>
                  <a:srgbClr val="FFFF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general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D64532-B999-34CB-C88F-A4742A2324B8}"/>
              </a:ext>
            </a:extLst>
          </p:cNvPr>
          <p:cNvSpPr txBox="1"/>
          <p:nvPr/>
        </p:nvSpPr>
        <p:spPr>
          <a:xfrm rot="21248204">
            <a:off x="8744112" y="190816"/>
            <a:ext cx="140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i="1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Objetivo</a:t>
            </a:r>
            <a:endParaRPr lang="es-CO" sz="2800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A0C52AC7-1E9C-E30E-15BF-2F20F2A43DAD}"/>
              </a:ext>
            </a:extLst>
          </p:cNvPr>
          <p:cNvSpPr/>
          <p:nvPr/>
        </p:nvSpPr>
        <p:spPr>
          <a:xfrm>
            <a:off x="1717350" y="2429550"/>
            <a:ext cx="8757300" cy="1998900"/>
          </a:xfrm>
          <a:prstGeom prst="roundRect">
            <a:avLst>
              <a:gd name="adj" fmla="val 7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04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1D80EDA-A103-10A2-B687-01307478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079A5B-FCFA-C95F-EA40-6B99FAEA3EC8}"/>
              </a:ext>
            </a:extLst>
          </p:cNvPr>
          <p:cNvSpPr txBox="1"/>
          <p:nvPr/>
        </p:nvSpPr>
        <p:spPr>
          <a:xfrm rot="21266725">
            <a:off x="8524722" y="305668"/>
            <a:ext cx="3337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>
                <a:solidFill>
                  <a:srgbClr val="FFFF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específicos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D64532-B999-34CB-C88F-A4742A2324B8}"/>
              </a:ext>
            </a:extLst>
          </p:cNvPr>
          <p:cNvSpPr txBox="1"/>
          <p:nvPr/>
        </p:nvSpPr>
        <p:spPr>
          <a:xfrm rot="21248204">
            <a:off x="8674382" y="190816"/>
            <a:ext cx="154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i="1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Objetivos</a:t>
            </a:r>
            <a:endParaRPr lang="es-CO" sz="2800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Google Shape;114;p4">
            <a:extLst>
              <a:ext uri="{FF2B5EF4-FFF2-40B4-BE49-F238E27FC236}">
                <a16:creationId xmlns:a16="http://schemas.microsoft.com/office/drawing/2014/main" id="{2D7212BA-E6AF-F8C0-3D5B-5E43B2553618}"/>
              </a:ext>
            </a:extLst>
          </p:cNvPr>
          <p:cNvSpPr/>
          <p:nvPr/>
        </p:nvSpPr>
        <p:spPr>
          <a:xfrm>
            <a:off x="3849926" y="1499857"/>
            <a:ext cx="7209900" cy="1318500"/>
          </a:xfrm>
          <a:prstGeom prst="roundRect">
            <a:avLst>
              <a:gd name="adj" fmla="val 7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6;p4">
            <a:extLst>
              <a:ext uri="{FF2B5EF4-FFF2-40B4-BE49-F238E27FC236}">
                <a16:creationId xmlns:a16="http://schemas.microsoft.com/office/drawing/2014/main" id="{D4E07D2E-EF48-3B86-83D0-1C3B8D5B82BE}"/>
              </a:ext>
            </a:extLst>
          </p:cNvPr>
          <p:cNvSpPr txBox="1"/>
          <p:nvPr/>
        </p:nvSpPr>
        <p:spPr>
          <a:xfrm>
            <a:off x="862863" y="1844698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9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Objetivo 1</a:t>
            </a:r>
            <a:endParaRPr sz="100" dirty="0"/>
          </a:p>
        </p:txBody>
      </p:sp>
      <p:sp>
        <p:nvSpPr>
          <p:cNvPr id="13" name="Google Shape;117;p4">
            <a:extLst>
              <a:ext uri="{FF2B5EF4-FFF2-40B4-BE49-F238E27FC236}">
                <a16:creationId xmlns:a16="http://schemas.microsoft.com/office/drawing/2014/main" id="{E3E092EE-B04A-D06B-CE64-B522EF5ABBD7}"/>
              </a:ext>
            </a:extLst>
          </p:cNvPr>
          <p:cNvSpPr/>
          <p:nvPr/>
        </p:nvSpPr>
        <p:spPr>
          <a:xfrm>
            <a:off x="3862863" y="2974637"/>
            <a:ext cx="7209900" cy="1318500"/>
          </a:xfrm>
          <a:prstGeom prst="roundRect">
            <a:avLst>
              <a:gd name="adj" fmla="val 7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8;p4">
            <a:extLst>
              <a:ext uri="{FF2B5EF4-FFF2-40B4-BE49-F238E27FC236}">
                <a16:creationId xmlns:a16="http://schemas.microsoft.com/office/drawing/2014/main" id="{BB5075A0-B0B7-ADAB-3D5C-0631E23E5870}"/>
              </a:ext>
            </a:extLst>
          </p:cNvPr>
          <p:cNvSpPr txBox="1"/>
          <p:nvPr/>
        </p:nvSpPr>
        <p:spPr>
          <a:xfrm>
            <a:off x="862863" y="3241337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9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Objetivo 2</a:t>
            </a:r>
            <a:endParaRPr sz="100"/>
          </a:p>
        </p:txBody>
      </p:sp>
      <p:sp>
        <p:nvSpPr>
          <p:cNvPr id="15" name="Google Shape;119;p4">
            <a:extLst>
              <a:ext uri="{FF2B5EF4-FFF2-40B4-BE49-F238E27FC236}">
                <a16:creationId xmlns:a16="http://schemas.microsoft.com/office/drawing/2014/main" id="{B6E8720D-878A-0226-47AD-90CF65C10AD1}"/>
              </a:ext>
            </a:extLst>
          </p:cNvPr>
          <p:cNvSpPr/>
          <p:nvPr/>
        </p:nvSpPr>
        <p:spPr>
          <a:xfrm>
            <a:off x="3862851" y="4449415"/>
            <a:ext cx="7209900" cy="1318500"/>
          </a:xfrm>
          <a:prstGeom prst="roundRect">
            <a:avLst>
              <a:gd name="adj" fmla="val 7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0;p4">
            <a:extLst>
              <a:ext uri="{FF2B5EF4-FFF2-40B4-BE49-F238E27FC236}">
                <a16:creationId xmlns:a16="http://schemas.microsoft.com/office/drawing/2014/main" id="{66228B39-89CB-903F-7A54-EE7DFAC78C3A}"/>
              </a:ext>
            </a:extLst>
          </p:cNvPr>
          <p:cNvSpPr txBox="1"/>
          <p:nvPr/>
        </p:nvSpPr>
        <p:spPr>
          <a:xfrm>
            <a:off x="849926" y="4716115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9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Objetivo 3</a:t>
            </a:r>
            <a:endParaRPr sz="100" dirty="0"/>
          </a:p>
        </p:txBody>
      </p:sp>
    </p:spTree>
    <p:extLst>
      <p:ext uri="{BB962C8B-B14F-4D97-AF65-F5344CB8AC3E}">
        <p14:creationId xmlns:p14="http://schemas.microsoft.com/office/powerpoint/2010/main" val="109078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1D80EDA-A103-10A2-B687-01307478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079A5B-FCFA-C95F-EA40-6B99FAEA3EC8}"/>
              </a:ext>
            </a:extLst>
          </p:cNvPr>
          <p:cNvSpPr txBox="1"/>
          <p:nvPr/>
        </p:nvSpPr>
        <p:spPr>
          <a:xfrm rot="21266725">
            <a:off x="8137172" y="405943"/>
            <a:ext cx="205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>
                <a:solidFill>
                  <a:srgbClr val="FFFF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general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D64532-B999-34CB-C88F-A4742A2324B8}"/>
              </a:ext>
            </a:extLst>
          </p:cNvPr>
          <p:cNvSpPr txBox="1"/>
          <p:nvPr/>
        </p:nvSpPr>
        <p:spPr>
          <a:xfrm rot="21248204">
            <a:off x="8423293" y="190816"/>
            <a:ext cx="204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i="1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Metodología</a:t>
            </a:r>
            <a:endParaRPr lang="es-CO" sz="2800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Google Shape;126;p5">
            <a:extLst>
              <a:ext uri="{FF2B5EF4-FFF2-40B4-BE49-F238E27FC236}">
                <a16:creationId xmlns:a16="http://schemas.microsoft.com/office/drawing/2014/main" id="{02488822-FE4F-3879-074D-6FAFC7C721AB}"/>
              </a:ext>
            </a:extLst>
          </p:cNvPr>
          <p:cNvSpPr/>
          <p:nvPr/>
        </p:nvSpPr>
        <p:spPr>
          <a:xfrm>
            <a:off x="1010893" y="2118945"/>
            <a:ext cx="3341455" cy="3570289"/>
          </a:xfrm>
          <a:prstGeom prst="roundRect">
            <a:avLst>
              <a:gd name="adj" fmla="val 7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7;p5">
            <a:extLst>
              <a:ext uri="{FF2B5EF4-FFF2-40B4-BE49-F238E27FC236}">
                <a16:creationId xmlns:a16="http://schemas.microsoft.com/office/drawing/2014/main" id="{94073711-C99D-09B5-621A-DC05303FE21C}"/>
              </a:ext>
            </a:extLst>
          </p:cNvPr>
          <p:cNvSpPr txBox="1"/>
          <p:nvPr/>
        </p:nvSpPr>
        <p:spPr>
          <a:xfrm>
            <a:off x="1228181" y="1613172"/>
            <a:ext cx="290687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Metodología Objetivo 1</a:t>
            </a:r>
            <a:endParaRPr sz="100" dirty="0"/>
          </a:p>
        </p:txBody>
      </p:sp>
      <p:sp>
        <p:nvSpPr>
          <p:cNvPr id="8" name="Google Shape;128;p5">
            <a:extLst>
              <a:ext uri="{FF2B5EF4-FFF2-40B4-BE49-F238E27FC236}">
                <a16:creationId xmlns:a16="http://schemas.microsoft.com/office/drawing/2014/main" id="{80A5ABAB-9A6F-3FCC-D940-FCB2125D5E36}"/>
              </a:ext>
            </a:extLst>
          </p:cNvPr>
          <p:cNvSpPr/>
          <p:nvPr/>
        </p:nvSpPr>
        <p:spPr>
          <a:xfrm>
            <a:off x="4494266" y="2118946"/>
            <a:ext cx="3341455" cy="3570264"/>
          </a:xfrm>
          <a:prstGeom prst="roundRect">
            <a:avLst>
              <a:gd name="adj" fmla="val 7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29;p5">
            <a:extLst>
              <a:ext uri="{FF2B5EF4-FFF2-40B4-BE49-F238E27FC236}">
                <a16:creationId xmlns:a16="http://schemas.microsoft.com/office/drawing/2014/main" id="{64774116-D151-BBBB-4629-28AAF307B489}"/>
              </a:ext>
            </a:extLst>
          </p:cNvPr>
          <p:cNvSpPr/>
          <p:nvPr/>
        </p:nvSpPr>
        <p:spPr>
          <a:xfrm>
            <a:off x="8008673" y="2118971"/>
            <a:ext cx="3379244" cy="3570264"/>
          </a:xfrm>
          <a:prstGeom prst="roundRect">
            <a:avLst>
              <a:gd name="adj" fmla="val 74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0;p5">
            <a:extLst>
              <a:ext uri="{FF2B5EF4-FFF2-40B4-BE49-F238E27FC236}">
                <a16:creationId xmlns:a16="http://schemas.microsoft.com/office/drawing/2014/main" id="{A69F2433-D253-5A9E-2717-0C95209DEB54}"/>
              </a:ext>
            </a:extLst>
          </p:cNvPr>
          <p:cNvSpPr txBox="1"/>
          <p:nvPr/>
        </p:nvSpPr>
        <p:spPr>
          <a:xfrm>
            <a:off x="4727072" y="1615174"/>
            <a:ext cx="290687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Metodología Objetivo 1</a:t>
            </a:r>
            <a:endParaRPr lang="es-CO" sz="100" dirty="0"/>
          </a:p>
        </p:txBody>
      </p:sp>
      <p:sp>
        <p:nvSpPr>
          <p:cNvPr id="11" name="Google Shape;131;p5">
            <a:extLst>
              <a:ext uri="{FF2B5EF4-FFF2-40B4-BE49-F238E27FC236}">
                <a16:creationId xmlns:a16="http://schemas.microsoft.com/office/drawing/2014/main" id="{7589A247-80E8-697B-542F-C7DEBBA32C6B}"/>
              </a:ext>
            </a:extLst>
          </p:cNvPr>
          <p:cNvSpPr txBox="1"/>
          <p:nvPr/>
        </p:nvSpPr>
        <p:spPr>
          <a:xfrm>
            <a:off x="8237277" y="1558096"/>
            <a:ext cx="290687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Metodología Objetivo 1</a:t>
            </a:r>
            <a:endParaRPr lang="es-CO" sz="100" dirty="0"/>
          </a:p>
        </p:txBody>
      </p:sp>
    </p:spTree>
    <p:extLst>
      <p:ext uri="{BB962C8B-B14F-4D97-AF65-F5344CB8AC3E}">
        <p14:creationId xmlns:p14="http://schemas.microsoft.com/office/powerpoint/2010/main" val="298144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1D80EDA-A103-10A2-B687-01307478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079A5B-FCFA-C95F-EA40-6B99FAEA3EC8}"/>
              </a:ext>
            </a:extLst>
          </p:cNvPr>
          <p:cNvSpPr txBox="1"/>
          <p:nvPr/>
        </p:nvSpPr>
        <p:spPr>
          <a:xfrm rot="21266725">
            <a:off x="8133228" y="324660"/>
            <a:ext cx="372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>
                <a:solidFill>
                  <a:srgbClr val="FFFF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investigación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D64532-B999-34CB-C88F-A4742A2324B8}"/>
              </a:ext>
            </a:extLst>
          </p:cNvPr>
          <p:cNvSpPr txBox="1"/>
          <p:nvPr/>
        </p:nvSpPr>
        <p:spPr>
          <a:xfrm rot="21248204">
            <a:off x="8614913" y="190816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i="1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Grupos de</a:t>
            </a:r>
            <a:endParaRPr lang="es-CO" sz="2800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Google Shape;143;p7">
            <a:extLst>
              <a:ext uri="{FF2B5EF4-FFF2-40B4-BE49-F238E27FC236}">
                <a16:creationId xmlns:a16="http://schemas.microsoft.com/office/drawing/2014/main" id="{6850C421-23D3-846D-AA9B-A31B88272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22566"/>
              </p:ext>
            </p:extLst>
          </p:nvPr>
        </p:nvGraphicFramePr>
        <p:xfrm>
          <a:off x="1811525" y="2350545"/>
          <a:ext cx="8568950" cy="2910047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/>
                        <a:t>Grupos de investigación </a:t>
                      </a:r>
                      <a:endParaRPr sz="16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/>
                        <a:t>Categoría</a:t>
                      </a:r>
                      <a:endParaRPr sz="16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 dirty="0"/>
                        <a:t>Temática</a:t>
                      </a:r>
                      <a:endParaRPr lang="es-CO" sz="16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/>
                        <a:t>Entidad</a:t>
                      </a:r>
                      <a:endParaRPr lang="es-CO" sz="16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6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6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8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11D80EDA-A103-10A2-B687-01307478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079A5B-FCFA-C95F-EA40-6B99FAEA3EC8}"/>
              </a:ext>
            </a:extLst>
          </p:cNvPr>
          <p:cNvSpPr txBox="1"/>
          <p:nvPr/>
        </p:nvSpPr>
        <p:spPr>
          <a:xfrm rot="21266725">
            <a:off x="8133228" y="324660"/>
            <a:ext cx="372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>
                <a:solidFill>
                  <a:srgbClr val="FFFF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investigación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D64532-B999-34CB-C88F-A4742A2324B8}"/>
              </a:ext>
            </a:extLst>
          </p:cNvPr>
          <p:cNvSpPr txBox="1"/>
          <p:nvPr/>
        </p:nvSpPr>
        <p:spPr>
          <a:xfrm rot="21248204">
            <a:off x="8642197" y="190816"/>
            <a:ext cx="1609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i="1" dirty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Equipo de</a:t>
            </a:r>
            <a:endParaRPr lang="es-CO" sz="2800" i="1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Google Shape;149;p8">
            <a:extLst>
              <a:ext uri="{FF2B5EF4-FFF2-40B4-BE49-F238E27FC236}">
                <a16:creationId xmlns:a16="http://schemas.microsoft.com/office/drawing/2014/main" id="{6BAC6F52-E825-1529-0F1E-701C82073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478288"/>
              </p:ext>
            </p:extLst>
          </p:nvPr>
        </p:nvGraphicFramePr>
        <p:xfrm>
          <a:off x="1475510" y="1924354"/>
          <a:ext cx="8893650" cy="374483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2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2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5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/>
                        <a:t> </a:t>
                      </a:r>
                      <a:endParaRPr b="1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/>
                        <a:t>Ítem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/>
                        <a:t>Nombre del Investigador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/>
                        <a:t>Título Profesional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>
                          <a:solidFill>
                            <a:schemeClr val="dk1"/>
                          </a:solidFill>
                          <a:sym typeface="Calibri"/>
                        </a:rPr>
                        <a:t>Nivel Formación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/>
                        <a:t>Ubicación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/>
                        <a:t>Rol en el proyecto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Dedicación en Horas /Semana</a:t>
                      </a:r>
                      <a:endParaRPr b="1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Entidad</a:t>
                      </a:r>
                      <a:endParaRPr b="1" dirty="0"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 dirty="0"/>
                        <a:t>1</a:t>
                      </a:r>
                      <a:endParaRPr sz="14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 dirty="0"/>
                        <a:t>2</a:t>
                      </a:r>
                      <a:endParaRPr sz="14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/>
                        <a:t>3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 dirty="0"/>
                        <a:t>4</a:t>
                      </a:r>
                      <a:endParaRPr sz="14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/>
                        <a:t>5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400" b="1" u="none" strike="noStrike" cap="none" dirty="0"/>
                        <a:t>6</a:t>
                      </a:r>
                      <a:endParaRPr sz="140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172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160</Words>
  <Application>Microsoft Office PowerPoint</Application>
  <PresentationFormat>Panorámica</PresentationFormat>
  <Paragraphs>90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Lexend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COORDINADOR</cp:lastModifiedBy>
  <cp:revision>13</cp:revision>
  <dcterms:created xsi:type="dcterms:W3CDTF">2022-03-23T10:41:38Z</dcterms:created>
  <dcterms:modified xsi:type="dcterms:W3CDTF">2023-02-27T16:59:48Z</dcterms:modified>
</cp:coreProperties>
</file>